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92" r:id="rId5"/>
    <p:sldId id="275" r:id="rId6"/>
    <p:sldId id="297" r:id="rId7"/>
    <p:sldId id="300" r:id="rId8"/>
    <p:sldId id="299" r:id="rId9"/>
    <p:sldId id="276" r:id="rId10"/>
    <p:sldId id="296" r:id="rId11"/>
    <p:sldId id="302" r:id="rId12"/>
    <p:sldId id="293" r:id="rId13"/>
    <p:sldId id="303" r:id="rId14"/>
    <p:sldId id="304" r:id="rId15"/>
    <p:sldId id="288" r:id="rId16"/>
    <p:sldId id="289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DAB"/>
    <a:srgbClr val="446992"/>
    <a:srgbClr val="AEC2D8"/>
    <a:srgbClr val="98432A"/>
    <a:srgbClr val="D84400"/>
    <a:srgbClr val="44678D"/>
    <a:srgbClr val="263E5A"/>
    <a:srgbClr val="D6E0E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5634"/>
  </p:normalViewPr>
  <p:slideViewPr>
    <p:cSldViewPr snapToGrid="0" showGuides="1">
      <p:cViewPr>
        <p:scale>
          <a:sx n="60" d="100"/>
          <a:sy n="60" d="100"/>
        </p:scale>
        <p:origin x="1459" y="54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3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32B3BD6F-F47D-47F7-A54F-D75504B4F9F4}" type="datetime1">
              <a:rPr lang="fr-FR" smtClean="0"/>
              <a:t>26/01/2025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BB8DC1D1-B6C2-C644-8BF1-C34DBFFE1C7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’en-tête 7">
            <a:extLst>
              <a:ext uri="{FF2B5EF4-FFF2-40B4-BE49-F238E27FC236}">
                <a16:creationId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fr-FR"/>
          </a:p>
        </p:txBody>
      </p:sp>
      <p:sp>
        <p:nvSpPr>
          <p:cNvPr id="9" name="Espace réservé de l’image des diapositives 8">
            <a:extLst>
              <a:ext uri="{FF2B5EF4-FFF2-40B4-BE49-F238E27FC236}">
                <a16:creationId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fr-FR"/>
          </a:p>
        </p:txBody>
      </p:sp>
      <p:sp>
        <p:nvSpPr>
          <p:cNvPr id="11" name="Espace réservé de la date 10">
            <a:extLst>
              <a:ext uri="{FF2B5EF4-FFF2-40B4-BE49-F238E27FC236}">
                <a16:creationId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DF7B73D5-4316-4CC4-A5BB-3A99B0FE1F41}" type="datetime1">
              <a:rPr lang="fr-FR" smtClean="0"/>
              <a:pPr/>
              <a:t>26/01/2025</a:t>
            </a:fld>
            <a:endParaRPr lang="fr-FR" dirty="0"/>
          </a:p>
        </p:txBody>
      </p:sp>
      <p:sp>
        <p:nvSpPr>
          <p:cNvPr id="12" name="Espace réservé des commentaires 11">
            <a:extLst>
              <a:ext uri="{FF2B5EF4-FFF2-40B4-BE49-F238E27FC236}">
                <a16:creationId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fld id="{FDBF3159-94EB-4F6B-8273-09F1A6B019E6}" type="slidenum">
              <a:rPr lang="fr-FR" smtClean="0"/>
              <a:pPr rtl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1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13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077670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2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14374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6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35818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7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4871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F443D-9FD7-9A79-9B8E-A7582BDA4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2F103A32-F4A7-27C0-0519-F235AE06CE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02025796-3CB6-381B-4AA4-C3F2B0C26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1ACC12-79CF-292A-136F-D465567CB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8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5884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9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889056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DA484-4331-820B-B4DC-1D8BDB64E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DAF83EA-84C9-AEB0-A435-E18714ECF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1ADBCF8B-4FE5-1CAF-BF4B-7B8A2011A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4ACE61-25CA-1449-A535-FB0A777481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10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114540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DFC62-AC8B-BBA0-3086-32B0A72C5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D5792724-18C7-E8B4-41BC-A9D05545C1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600D333-CF15-36D3-AC27-AEC870B6F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0C7C77-15EF-AF05-0FEF-617FC34A6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11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347999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</a:lstStyle>
          <a:p>
            <a:pPr rtl="0"/>
            <a:fld id="{017105BD-6D6F-49DB-9DE4-D4A6452D7E5F}" type="slidenum">
              <a:rPr lang="fr-FR" altLang="zh-CN" noProof="0" smtClean="0"/>
              <a:t>12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97930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avec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Modifiez le style du titre</a:t>
            </a:r>
          </a:p>
        </p:txBody>
      </p:sp>
      <p:cxnSp>
        <p:nvCxnSpPr>
          <p:cNvPr id="24" name="Connecteur droit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fr-FR" sz="1800" b="0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 noProof="0"/>
              <a:t>Modifiez le style du titre </a:t>
            </a:r>
          </a:p>
        </p:txBody>
      </p:sp>
      <p:sp>
        <p:nvSpPr>
          <p:cNvPr id="47" name="Espace réservé du contenu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 noProof="0"/>
              <a:t>Cliquez sur l’icône pour ajouter une image≈≈</a:t>
            </a:r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onnes avec icô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rme libre : Forme 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5" name="Forme libre : Forme 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6" name="Forme libre : Form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7" name="Forme libre : Forme 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3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2" name="Espace réservé du contenu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33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4" name="Espace réservé du contenu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35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6" name="Espace réservé du contenu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37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8" name="Espace réservé du contenu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39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40" name="Espace réservé du contenu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41" name="Espace réservé du contenu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2" name="Espace réservé du contenu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3" name="Espace réservé du contenu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4" name="Espace réservé du contenu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5" name="Espace réservé du contenu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25" name="Espace réservé du titre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Espace réservé du contenu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30" name="Espace réservé du contenu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31" name="Espace réservé du contenu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33" name="Espace réservé du contenu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37" name="Espace réservé du contenu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7" name="Espace réservé du contenu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 style du titre du masque</a:t>
            </a:r>
            <a:endParaRPr lang="fr-FR" altLang="en-US" dirty="0"/>
          </a:p>
        </p:txBody>
      </p:sp>
      <p:sp>
        <p:nvSpPr>
          <p:cNvPr id="24" name="Espace réservé du titre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5" name="Espace réservé du contenu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 style du titre du masque</a:t>
            </a:r>
            <a:endParaRPr lang="fr-FR" altLang="en-US" dirty="0"/>
          </a:p>
        </p:txBody>
      </p:sp>
      <p:sp>
        <p:nvSpPr>
          <p:cNvPr id="26" name="Espace réservé du contenu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 style du titre du masque</a:t>
            </a:r>
            <a:endParaRPr lang="fr-FR" altLang="en-US" dirty="0"/>
          </a:p>
        </p:txBody>
      </p:sp>
      <p:sp>
        <p:nvSpPr>
          <p:cNvPr id="28" name="Espace réservé du contenu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 style du titre du masque</a:t>
            </a:r>
            <a:endParaRPr lang="fr-FR" altLang="en-US" dirty="0"/>
          </a:p>
        </p:txBody>
      </p:sp>
      <p:sp>
        <p:nvSpPr>
          <p:cNvPr id="29" name="Espace réservé du contenu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 style du titre du masque</a:t>
            </a:r>
            <a:endParaRPr lang="fr-FR" altLang="en-US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Titre de la présentation</a:t>
            </a:r>
            <a:endParaRPr lang="fr-FR" noProof="0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noProof="0" smtClean="0"/>
              <a:pPr rtl="0"/>
              <a:t>‹n°›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orme libre : Form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orme libre : Form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orme libre : Forme 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orme libre : Forme 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orme libre : Forme 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orme libre : Forme 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orme libre : Forme 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orme libre : Forme 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orme libre : Form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orme libre : Form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orme libre : Form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orme libre : Form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orme libre : Form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orme libre : Form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orme libre : Form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orme libre : Form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orme libre : Form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orme libre : Forme 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orme libre : Forme 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86" name="Espace réservé du contenu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fr-FR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87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88" name="Espace réservé du contenu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buNone/>
              <a:defRPr lang="fr-FR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89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90" name="Espace réservé du contenu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fr-FR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9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92" name="Espace réservé du contenu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fr-FR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93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94" name="Espace réservé du contenu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fr-FR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rtlCol="0" anchor="t">
            <a:noAutofit/>
          </a:bodyPr>
          <a:lstStyle>
            <a:lvl1pPr algn="l"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e libre : Forme 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8" name="Forme libre : Form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5" name="Forme libre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21" name="Sous-titre 47" descr="Cliquez sur l’icône pour ajouter une imag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3" name="Espace réservé du contenu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37" name="Espace réservé à l’image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rtlCol="0" anchor="b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8" name="Sous-titre 47" descr="Cliquez sur l’icône pour ajouter une imag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0" name="Espace réservé du contenu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is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e libre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6" name="Forme libre 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22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3" name="Espace réservé du contenu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4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6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0" name="Espace réservé du contenu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8" name="Espace réservé du contenu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7" name="Forme libre : Form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rtlCol="0" anchor="t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8" name="Espace réservé d’image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9" name="Espace réservé d’image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21" name="Espace réservé d’image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ésum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18" name="Espace réservé du contenu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19" name="Forme libre : Form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20" name="Forme libre : Form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rtlCol="0" anchor="t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orme libre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9" name="Hexagone 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0" name="Hexagone 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1" name="Hexagone 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2" name="Hexagone 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44" name="Forme libre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4" name="Hexagone 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5" name="Hexagone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43" name="Forme libre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8" name="Hexagone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46" name="Forme libre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28" name="Espace réservé du contenu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29" name="Espace réservé du contenu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30" name="Espace réservé du contenu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31" name="Espace réservé du contenu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2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0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rtlCol="0" anchor="b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0" name="Forme libre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7" name="Forme libre : Forme 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3" name="Forme libre: Forme 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4" name="Forme libre : Forme 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sz="1800" dirty="0"/>
          </a:p>
        </p:txBody>
      </p:sp>
      <p:sp>
        <p:nvSpPr>
          <p:cNvPr id="24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6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fr-FR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Cliquez pour modifier le style du titre du masque </a:t>
            </a:r>
          </a:p>
        </p:txBody>
      </p:sp>
      <p:sp>
        <p:nvSpPr>
          <p:cNvPr id="33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fr-FR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4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fr-FR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35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fr-FR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6" name="Forme libre : Forme 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29" name="Forme libre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28" name="Forme libre 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30" name="Forme libre 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2" name="Forme libre : Forme 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4" name="Espace réservé du contenu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fr-FR" sz="15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itre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8" name="Hexagone 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1" name="Texte 47" descr="Cliquez sur l’icône pour ajouter une imag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13000"/>
              </a:lnSpc>
              <a:buNone/>
              <a:defRPr lang="fr-FR" sz="1800" b="1" cap="all" baseline="0">
                <a:solidFill>
                  <a:schemeClr val="accent6"/>
                </a:solidFill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17" name="Espace réservé d’image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 rtlCol="0">
            <a:noAutofit/>
          </a:bodyPr>
          <a:lstStyle>
            <a:lvl1pPr marL="0" indent="0" algn="ctr">
              <a:buNone/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1" name="Espace réservé du contenu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pour modifier le style de texte du masque</a:t>
            </a:r>
            <a:endParaRPr lang="fr-FR" alt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/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avec conce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itre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0" name="Espace réservé au tableau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pour modifier le style de texte du masque</a:t>
            </a:r>
            <a:endParaRPr lang="fr-FR" altLang="en-US"/>
          </a:p>
        </p:txBody>
      </p:sp>
      <p:sp>
        <p:nvSpPr>
          <p:cNvPr id="9" name="Forme libre : Forme 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2" name="Forme libre 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>
              <a:solidFill>
                <a:schemeClr val="accent6"/>
              </a:solidFill>
            </a:endParaRPr>
          </a:p>
        </p:txBody>
      </p:sp>
      <p:sp>
        <p:nvSpPr>
          <p:cNvPr id="13" name="Forme libre : Form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rtlCol="0" anchor="b">
            <a:noAutofit/>
          </a:bodyPr>
          <a:lstStyle>
            <a:lvl1pPr>
              <a:defRPr lang="fr-FR" sz="2700">
                <a:latin typeface="+mn-lt"/>
              </a:defRPr>
            </a:lvl1pPr>
          </a:lstStyle>
          <a:p>
            <a:pPr rtl="0"/>
            <a:r>
              <a:rPr lang="fr-FR"/>
              <a:t>Cliquez pour modifier le style du texte</a:t>
            </a:r>
          </a:p>
        </p:txBody>
      </p:sp>
      <p:sp>
        <p:nvSpPr>
          <p:cNvPr id="11" name="Sous-titr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fr-FR" sz="1500" b="0">
                <a:solidFill>
                  <a:schemeClr val="accent4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4" name="Forme libre : Form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5" name="Forme libre : Forme 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sz="1600" dirty="0"/>
          </a:p>
        </p:txBody>
      </p:sp>
      <p:sp>
        <p:nvSpPr>
          <p:cNvPr id="6" name="Forme libre : Forme 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8" name="Forme libre : Form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Titre de la présentation</a:t>
            </a:r>
            <a:endParaRPr lang="fr-FR" noProof="0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 rtlCol="0">
            <a:noAutofit/>
          </a:bodyPr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noProof="0" smtClean="0"/>
              <a:pPr rtl="0"/>
              <a:t>‹n°›</a:t>
            </a:fld>
            <a:endParaRPr lang="fr-FR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membres d’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ce réservé du titre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60" name="Espace réservé du contenu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52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53" name="Espace réservé du contenu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61" name="Espace réservé du contenu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2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2" name="Espace réservé du contenu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62" name="Espace réservé du contenu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19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0" name="Espace réservé du contenu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63" name="Espace réservé du contenu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fr-FR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zh-CN" dirty="0"/>
          </a:p>
        </p:txBody>
      </p:sp>
      <p:sp>
        <p:nvSpPr>
          <p:cNvPr id="25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26" name="Espace réservé du contenu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400" b="0">
                <a:solidFill>
                  <a:schemeClr val="accent6"/>
                </a:solidFill>
                <a:latin typeface="+mn-lt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membres d’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rtlCol="0" anchor="t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8" name="Espace réservé du contenu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39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40" name="Espace réservé du contenu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fr-FR"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les styles du texte </a:t>
            </a:r>
          </a:p>
        </p:txBody>
      </p:sp>
      <p:sp>
        <p:nvSpPr>
          <p:cNvPr id="56" name="Espace réservé du contenu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42" name="Espace réservé du contenu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48" name="Espace réservé du contenu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3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44" name="Espace réservé du contenu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61" name="Espace réservé du contenu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 dirty="0"/>
          </a:p>
        </p:txBody>
      </p:sp>
      <p:sp>
        <p:nvSpPr>
          <p:cNvPr id="45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46" name="Espace réservé du contenu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49" name="Espace réservé du contenu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47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50" name="Espace réservé du contenu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62" name="Espace réservé du contenu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51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52" name="Espace réservé du contenu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55" name="Espace réservé du contenu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53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58" name="Espace réservé du contenu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63" name="Espace réservé du contenu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fr-FR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altLang="en-US"/>
          </a:p>
        </p:txBody>
      </p:sp>
      <p:sp>
        <p:nvSpPr>
          <p:cNvPr id="59" name="Espace réservé du contenu 47" descr="Cliquez sur l’icône pour ajouter une imag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lvl="0" rtl="0"/>
            <a:r>
              <a:rPr lang="fr-FR"/>
              <a:t>Modifiez le style du titre </a:t>
            </a:r>
          </a:p>
        </p:txBody>
      </p:sp>
      <p:sp>
        <p:nvSpPr>
          <p:cNvPr id="60" name="Espace réservé du contenu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fr-FR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fr-FR" sz="1000"/>
            </a:lvl2pPr>
            <a:lvl3pPr>
              <a:defRPr lang="fr-FR" sz="900"/>
            </a:lvl3pPr>
            <a:lvl4pPr>
              <a:defRPr lang="fr-FR" sz="800"/>
            </a:lvl4pPr>
            <a:lvl5pPr>
              <a:defRPr lang="fr-FR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/>
              <a:t>Modifiez les styles du texte 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 rtlCol="0">
            <a:noAutofit/>
          </a:bodyPr>
          <a:lstStyle>
            <a:lvl1pPr>
              <a:defRPr lang="fr-FR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 rtlCol="0">
            <a:noAutofit/>
          </a:bodyPr>
          <a:lstStyle>
            <a:lvl1pPr>
              <a:defRPr lang="fr-FR" b="0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 sz="1200">
                <a:solidFill>
                  <a:schemeClr val="accent6"/>
                </a:solidFill>
                <a:latin typeface="+mn-lt"/>
              </a:defRPr>
            </a:lvl1pPr>
          </a:lstStyle>
          <a:p>
            <a:pPr rtl="0"/>
            <a:fld id="{47FEACEE-25B4-4A2D-B147-27296E36371D}" type="slidenum">
              <a:rPr lang="fr-FR" altLang="zh-CN" smtClean="0"/>
              <a:pPr rtl="0"/>
              <a:t>‹n°›</a:t>
            </a:fld>
            <a:endParaRPr lang="fr-FR" altLang="zh-CN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fr-FR"/>
            </a:def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fr-FR" sz="1200">
                <a:solidFill>
                  <a:schemeClr val="accent6"/>
                </a:solidFill>
                <a:latin typeface="+mn-lt"/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>
          <a:solidFill>
            <a:schemeClr val="accent6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fr-FR"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ixnio.com/fr/objets/livres-fr/page-livre-table-apprentissage-lectur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ixnio.com/fr/objets/livres-fr/page-livre-table-apprentissage-lectur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hyperlink" Target="https://pxhere.com/fr/photo/1610732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ecreatisse.com/2014/04/08/100-jours-decole-cp-ce1-grand-jeu-ateliers/" TargetMode="External"/><Relationship Id="rId3" Type="http://schemas.openxmlformats.org/officeDocument/2006/relationships/image" Target="../media/image9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pixabay.com/fr/illustrations/r%C3%A9union-ensemble-coop%C3%A9ration-1015316/" TargetMode="External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ixnio.com/fr/objets/livres-fr/page-livre-table-apprentissage-lectu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51" y="961322"/>
            <a:ext cx="6195666" cy="128112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BE" b="0" i="1" dirty="0"/>
              <a:t>  </a:t>
            </a:r>
            <a:r>
              <a:rPr lang="fr-BE" b="0" dirty="0"/>
              <a:t>🛒</a:t>
            </a:r>
            <a:r>
              <a:rPr lang="fr-BE" dirty="0"/>
              <a:t>  </a:t>
            </a:r>
            <a:r>
              <a:rPr lang="fr-FR" dirty="0"/>
              <a:t>Shop </a:t>
            </a:r>
            <a:r>
              <a:rPr lang="fr-FR" dirty="0" err="1"/>
              <a:t>Connect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6" y="4123098"/>
            <a:ext cx="1882498" cy="760288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Vincent </a:t>
            </a:r>
            <a:r>
              <a:rPr lang="fr-FR" dirty="0" err="1"/>
              <a:t>Vanhees</a:t>
            </a:r>
            <a:r>
              <a:rPr lang="fr-FR" dirty="0"/>
              <a:t> </a:t>
            </a:r>
          </a:p>
          <a:p>
            <a:pPr rtl="0"/>
            <a:r>
              <a:rPr lang="fr-FR" sz="1100" dirty="0"/>
              <a:t>Année scolaire 2024-2025</a:t>
            </a:r>
          </a:p>
        </p:txBody>
      </p:sp>
      <p:pic>
        <p:nvPicPr>
          <p:cNvPr id="30" name="Espace réservé pour l'image 29" descr="Couple with smartphone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1029" r="21029"/>
          <a:stretch/>
        </p:blipFill>
        <p:spPr>
          <a:xfrm>
            <a:off x="6742557" y="821836"/>
            <a:ext cx="4405503" cy="5066346"/>
          </a:xfrm>
        </p:spPr>
      </p:pic>
      <p:sp>
        <p:nvSpPr>
          <p:cNvPr id="10" name="Forme libre: Form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orme libre: Form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23578" y="368558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36D0CF6-7418-9349-F7A8-045EA96B2D03}"/>
              </a:ext>
            </a:extLst>
          </p:cNvPr>
          <p:cNvSpPr txBox="1">
            <a:spLocks/>
          </p:cNvSpPr>
          <p:nvPr/>
        </p:nvSpPr>
        <p:spPr>
          <a:xfrm>
            <a:off x="467651" y="2723495"/>
            <a:ext cx="6354147" cy="459275"/>
          </a:xfrm>
          <a:prstGeom prst="rect">
            <a:avLst/>
          </a:prstGeom>
        </p:spPr>
        <p:txBody>
          <a:bodyPr rtlCol="0"/>
          <a:lstStyle>
            <a:defPPr rtl="0">
              <a:defRPr lang="fr-FR"/>
            </a:defPPr>
            <a:lvl1pPr marL="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2400" dirty="0"/>
              <a:t>PROJET D’INTÉGRATION DE DÉVELOPPEMENT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7884519-A5E4-B0DC-B251-0F9CEF206C8B}"/>
              </a:ext>
            </a:extLst>
          </p:cNvPr>
          <p:cNvSpPr txBox="1"/>
          <p:nvPr/>
        </p:nvSpPr>
        <p:spPr>
          <a:xfrm>
            <a:off x="3998250" y="3259723"/>
            <a:ext cx="27046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fr-BE" sz="1600" b="1" kern="100" cap="all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Professeur : Martel Alain</a:t>
            </a:r>
            <a:endParaRPr lang="fr-BE" sz="1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5F5A00C9-6842-7305-ECEB-342D07647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10" y="355600"/>
            <a:ext cx="1601933" cy="76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5AB81-4110-7A09-5688-B3FF80F90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59">
            <a:extLst>
              <a:ext uri="{FF2B5EF4-FFF2-40B4-BE49-F238E27FC236}">
                <a16:creationId xmlns:a16="http://schemas.microsoft.com/office/drawing/2014/main" id="{76656282-F40C-0EB8-07A1-0E725E97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928" y="274621"/>
            <a:ext cx="8164285" cy="774736"/>
          </a:xfrm>
        </p:spPr>
        <p:txBody>
          <a:bodyPr rtlCol="0"/>
          <a:lstStyle>
            <a:defPPr>
              <a:defRPr lang="fr-FR"/>
            </a:defPPr>
          </a:lstStyle>
          <a:p>
            <a:pPr algn="just"/>
            <a:r>
              <a:rPr lang="fr-BE" sz="3600" dirty="0"/>
              <a:t>Version Livrée : Fonctionnalités</a:t>
            </a:r>
            <a:endParaRPr lang="fr-FR" sz="3600" dirty="0"/>
          </a:p>
        </p:txBody>
      </p:sp>
      <p:pic>
        <p:nvPicPr>
          <p:cNvPr id="26" name="Espace réservé d’image 25">
            <a:extLst>
              <a:ext uri="{FF2B5EF4-FFF2-40B4-BE49-F238E27FC236}">
                <a16:creationId xmlns:a16="http://schemas.microsoft.com/office/drawing/2014/main" id="{CE722F29-B0F9-E30E-447A-2FBB97F984B8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1791479" y="2132097"/>
            <a:ext cx="2363840" cy="2447303"/>
          </a:xfrm>
        </p:spPr>
      </p:pic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AE504404-D8D5-B5B7-5A60-386DAF04715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65695" y="1414482"/>
            <a:ext cx="6941976" cy="5168563"/>
          </a:xfrm>
        </p:spPr>
        <p:txBody>
          <a:bodyPr rtlCol="0"/>
          <a:lstStyle>
            <a:defPPr>
              <a:defRPr lang="fr-FR"/>
            </a:def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Authentification et Inscription :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Formulaires d'inscription et de connexion utilisateur.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Gestion des rôles (utilisateur/admin) avec affichage conditionnel des pages.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Validation des formulaires et gestion des messages dynamiques (succès/erreurs).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Fonction de récupération de mot de passe avec envoi de liens par </a:t>
            </a:r>
            <a:r>
              <a:rPr lang="fr-FR" sz="1600" b="1" dirty="0"/>
              <a:t>email.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/>
              <a:t>Gestion des Catégories :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Création, modification, suppression des catégories via l’interface administrateur.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Affichage des catégories actives sur la page d'accueil et dans les filtres produits.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/>
              <a:t>Profil Utilisateur :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Mise à jour des informations personnelles et de l'image de profil.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Modification du mot de passe avec validation de l'ancien mot de passe.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Affichage du tableau de bord utilisateur (produits favoris, commandes passées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EEBB7E9-81D5-ABAD-CD1D-64F25FA7D0F6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algn="just" rtl="0"/>
            <a:fld id="{47FEACEE-25B4-4A2D-B147-27296E36371D}" type="slidenum">
              <a:rPr lang="fr-FR" altLang="zh-CN" smtClean="0"/>
              <a:pPr algn="just" rtl="0"/>
              <a:t>10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1315202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30736-F8B3-C066-C38F-F7D50E12E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59">
            <a:extLst>
              <a:ext uri="{FF2B5EF4-FFF2-40B4-BE49-F238E27FC236}">
                <a16:creationId xmlns:a16="http://schemas.microsoft.com/office/drawing/2014/main" id="{173057FD-A7AE-00A3-F72D-C2331BE5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928" y="274621"/>
            <a:ext cx="8164285" cy="774736"/>
          </a:xfrm>
        </p:spPr>
        <p:txBody>
          <a:bodyPr rtlCol="0"/>
          <a:lstStyle>
            <a:defPPr>
              <a:defRPr lang="fr-FR"/>
            </a:defPPr>
          </a:lstStyle>
          <a:p>
            <a:pPr algn="just"/>
            <a:r>
              <a:rPr lang="fr-BE" sz="3600" dirty="0"/>
              <a:t>Version Livrée : Fonctionnalités</a:t>
            </a:r>
            <a:endParaRPr lang="fr-FR" sz="3600" dirty="0"/>
          </a:p>
        </p:txBody>
      </p:sp>
      <p:pic>
        <p:nvPicPr>
          <p:cNvPr id="26" name="Espace réservé d’image 25">
            <a:extLst>
              <a:ext uri="{FF2B5EF4-FFF2-40B4-BE49-F238E27FC236}">
                <a16:creationId xmlns:a16="http://schemas.microsoft.com/office/drawing/2014/main" id="{2B92B820-6A23-A6C2-827E-CE7265BD13C1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1791479" y="2132097"/>
            <a:ext cx="2363840" cy="2447303"/>
          </a:xfrm>
        </p:spPr>
      </p:pic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AB167FAB-4745-DF20-208F-32FEAFE9BB5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65695" y="1057314"/>
            <a:ext cx="6941976" cy="5808643"/>
          </a:xfrm>
        </p:spPr>
        <p:txBody>
          <a:bodyPr rtlCol="0"/>
          <a:lstStyle>
            <a:defPPr>
              <a:defRPr lang="fr-FR"/>
            </a:def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/>
              <a:t>Gestion des Rôles et Permissions :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Gestion des administrateurs : ajout, suppression, et modification des comptes administrateurs.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Affichage conditionnel des boutons ou options dans l’interface en fonction du rôle.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/>
              <a:t>Vues et Expérience Utilisateur :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Page d'accueil : Carrousel des catégories et affichage des produits récents.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Page de détails produit : Description complète, prix, disponibilité en stock, et options d'achat.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Confirmation de commande : Affichage d’un message de succès après une commande réussie.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Messages dynamiques : Notification utilisateur après chaque action (succès ou erreur).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b="1" dirty="0"/>
              <a:t>Sécurité et Authentification :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Pages sécurisées selon les rôles (utilisateur/admin).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Redirection vers la page appropriée après connexion en fonction des permissions.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Gestion des sessions pour afficher les éléments dynamiques dans le menu (nom utilisateur, actions, etc.).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88591F2-60BA-326A-7AAA-0055EB8873DE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algn="just" rtl="0"/>
            <a:fld id="{47FEACEE-25B4-4A2D-B147-27296E36371D}" type="slidenum">
              <a:rPr lang="fr-FR" altLang="zh-CN" smtClean="0"/>
              <a:pPr algn="just" rtl="0"/>
              <a:t>11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057840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Espace réservé d’image 37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9580" r="19580"/>
          <a:stretch/>
        </p:blipFill>
        <p:spPr/>
      </p:pic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62550" y="1188577"/>
            <a:ext cx="6501336" cy="2007158"/>
          </a:xfrm>
        </p:spPr>
        <p:txBody>
          <a:bodyPr rtlCol="0"/>
          <a:lstStyle>
            <a:defPPr>
              <a:defRPr lang="fr-FR"/>
            </a:defPPr>
          </a:lstStyle>
          <a:p>
            <a:pPr algn="just"/>
            <a:r>
              <a:rPr lang="fr-FR" sz="2000" b="1" dirty="0"/>
              <a:t>Conclusion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Shop </a:t>
            </a:r>
            <a:r>
              <a:rPr lang="fr-FR" sz="1800" dirty="0" err="1"/>
              <a:t>Connect</a:t>
            </a:r>
            <a:r>
              <a:rPr lang="fr-FR" sz="1800" dirty="0"/>
              <a:t> répond efficacement aux besoins des commerçants locaux et de leurs clients.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La simplification des technologies a permis de garantir une solution robuste et respectueuse des délais.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Points forts : 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Gestion intuitive des produits, commandes, promotions. 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Plusieurs étapes notifiées par e-mail. 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Sécurité renforcée. 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Interface responsive.</a:t>
            </a:r>
          </a:p>
          <a:p>
            <a:pPr marL="971550" lvl="1" indent="-285750" algn="just">
              <a:buFont typeface="Wingdings" panose="05000000000000000000" pitchFamily="2" charset="2"/>
              <a:buChar char="Ø"/>
            </a:pPr>
            <a:endParaRPr lang="fr-FR" sz="1300" dirty="0">
              <a:cs typeface="Posterama" panose="020B0504020200020000" pitchFamily="34" charset="0"/>
            </a:endParaRPr>
          </a:p>
          <a:p>
            <a:pPr algn="just"/>
            <a:r>
              <a:rPr lang="fr-FR" sz="2000" b="1" dirty="0"/>
              <a:t>Perspectives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Intégration des paiements en ligne via </a:t>
            </a:r>
            <a:r>
              <a:rPr lang="fr-FR" sz="1800" dirty="0" err="1"/>
              <a:t>Stripe</a:t>
            </a:r>
            <a:r>
              <a:rPr lang="fr-FR" sz="1800" dirty="0"/>
              <a:t> ou PayPal.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Création d’outils d’analyse pour les commerçants (statistiques de ventes, performances des promotions).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800" dirty="0"/>
              <a:t>Étude de la viabilité économique pour une commercialisation.</a:t>
            </a:r>
            <a:endParaRPr lang="fr-BE" sz="1800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163283"/>
            <a:ext cx="9823998" cy="723126"/>
          </a:xfrm>
        </p:spPr>
        <p:txBody>
          <a:bodyPr rtlCol="0"/>
          <a:lstStyle>
            <a:defPPr>
              <a:defRPr lang="fr-FR"/>
            </a:defPPr>
          </a:lstStyle>
          <a:p>
            <a:pPr algn="just" rtl="0"/>
            <a:r>
              <a:rPr lang="fr-FR" dirty="0"/>
              <a:t>Conclusion et perspectives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algn="just" rtl="0"/>
            <a:fld id="{47FEACEE-25B4-4A2D-B147-27296E36371D}" type="slidenum">
              <a:rPr lang="fr-FR" altLang="zh-CN" smtClean="0"/>
              <a:pPr algn="just" rtl="0"/>
              <a:t>12</a:t>
            </a:fld>
            <a:endParaRPr lang="fr-FR" altLang="zh-CN" dirty="0"/>
          </a:p>
        </p:txBody>
      </p:sp>
      <p:pic>
        <p:nvPicPr>
          <p:cNvPr id="39" name="Espace réservé d’image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9826024" y="4393737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3341052" cy="1325563"/>
          </a:xfrm>
        </p:spPr>
        <p:txBody>
          <a:bodyPr rtlCol="0"/>
          <a:lstStyle>
            <a:defPPr>
              <a:defRPr lang="fr-FR"/>
            </a:defPPr>
          </a:lstStyle>
          <a:p>
            <a:pPr algn="just" rtl="0"/>
            <a:r>
              <a:rPr lang="fr-FR" dirty="0"/>
              <a:t>Merci pour votre attention</a:t>
            </a:r>
          </a:p>
        </p:txBody>
      </p:sp>
      <p:pic>
        <p:nvPicPr>
          <p:cNvPr id="14" name="Espace réservé d’image 13" descr="Vintage bike parked on country road at sunset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3"/>
          <a:srcRect/>
          <a:stretch/>
        </p:blipFill>
        <p:spPr/>
      </p:pic>
      <p:pic>
        <p:nvPicPr>
          <p:cNvPr id="16" name="Espace réservé d’image 15" descr="Des personnes dans un bureau discutant de leur travail sur un ordinateur portable.&#10;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8" name="Espace réservé d’image 17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/>
      </p:pic>
      <p:pic>
        <p:nvPicPr>
          <p:cNvPr id="28" name="Espace réservé d’image 27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r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2271414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BE" dirty="0"/>
              <a:t>Introduction et Objectifs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Répondre aux besoins des commerçants locaux,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et de leurs clients.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321949" y="2844724"/>
            <a:ext cx="1914694" cy="1324939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Centraliser la gestion des produits,</a:t>
            </a:r>
          </a:p>
          <a:p>
            <a:pPr rtl="0"/>
            <a:endParaRPr lang="fr-FR" dirty="0"/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commandes, et promotions.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Offrir une expérience utilisateur fluide et intuitive.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smtClean="0"/>
              <a:pPr/>
              <a:t>2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C1CA30-B805-5568-32F4-C6DDB68F8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1967" y="294896"/>
            <a:ext cx="6828065" cy="690368"/>
          </a:xfrm>
        </p:spPr>
        <p:txBody>
          <a:bodyPr/>
          <a:lstStyle/>
          <a:p>
            <a:r>
              <a:rPr lang="fr-FR" sz="3600" dirty="0"/>
              <a:t>Contexte et Vision Initiale</a:t>
            </a:r>
            <a:endParaRPr lang="fr-BE" sz="3600" dirty="0"/>
          </a:p>
        </p:txBody>
      </p:sp>
      <p:sp>
        <p:nvSpPr>
          <p:cNvPr id="3" name="Espace réservé du tableau 2">
            <a:extLst>
              <a:ext uri="{FF2B5EF4-FFF2-40B4-BE49-F238E27FC236}">
                <a16:creationId xmlns:a16="http://schemas.microsoft.com/office/drawing/2014/main" id="{C7703761-11AF-01C6-FBC2-93743A29AE02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33669" y="1267583"/>
            <a:ext cx="10889796" cy="5295521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Objectifs :</a:t>
            </a:r>
          </a:p>
          <a:p>
            <a:r>
              <a:rPr lang="fr-FR" dirty="0"/>
              <a:t>Modernité et scalabilité : Utiliser des technologies modernes (Spring Boot + </a:t>
            </a:r>
            <a:r>
              <a:rPr lang="fr-FR" dirty="0" err="1"/>
              <a:t>Angular</a:t>
            </a:r>
            <a:r>
              <a:rPr lang="fr-FR" dirty="0"/>
              <a:t>) pour construire une application e-commerce performante et évolutive.</a:t>
            </a:r>
          </a:p>
          <a:p>
            <a:r>
              <a:rPr lang="fr-FR" dirty="0"/>
              <a:t>Séparation Frontend/Backend : Architecture découplée permettant une gestion indépendante du </a:t>
            </a:r>
            <a:r>
              <a:rPr lang="fr-FR" dirty="0" err="1"/>
              <a:t>front-end</a:t>
            </a:r>
            <a:r>
              <a:rPr lang="fr-FR" dirty="0"/>
              <a:t> et du </a:t>
            </a:r>
            <a:r>
              <a:rPr lang="fr-FR" dirty="0" err="1"/>
              <a:t>back-end</a:t>
            </a:r>
            <a:r>
              <a:rPr lang="fr-FR" dirty="0"/>
              <a:t>.</a:t>
            </a:r>
          </a:p>
          <a:p>
            <a:r>
              <a:rPr lang="fr-FR" dirty="0"/>
              <a:t>Expérience utilisateur fluide : Proposer une interface réactive et dynamique avec </a:t>
            </a:r>
            <a:r>
              <a:rPr lang="fr-FR" dirty="0" err="1"/>
              <a:t>Angular</a:t>
            </a:r>
            <a:r>
              <a:rPr lang="fr-FR" dirty="0"/>
              <a:t> pour maximiser l'interactivité.</a:t>
            </a:r>
          </a:p>
          <a:p>
            <a:r>
              <a:rPr lang="fr-FR" dirty="0"/>
              <a:t>Sécurité renforcée : Implémenter une gestion des utilisateurs et des rôles via JWT pour des sessions sécurisées.</a:t>
            </a:r>
          </a:p>
          <a:p>
            <a:pPr marL="0" indent="0">
              <a:buNone/>
            </a:pPr>
            <a:r>
              <a:rPr lang="fr-FR" b="1" dirty="0"/>
              <a:t>Contraintes et Opportunités :</a:t>
            </a:r>
          </a:p>
          <a:p>
            <a:r>
              <a:rPr lang="fr-FR" dirty="0"/>
              <a:t>Délai initial : Le projet prévoyait suffisamment de temps pour utiliser une architecture plus complexe mais performante.</a:t>
            </a:r>
          </a:p>
          <a:p>
            <a:r>
              <a:rPr lang="fr-FR" dirty="0"/>
              <a:t>Technologies choisies : Spring Boot pour le </a:t>
            </a:r>
            <a:r>
              <a:rPr lang="fr-FR" dirty="0" err="1"/>
              <a:t>back-end</a:t>
            </a:r>
            <a:r>
              <a:rPr lang="fr-FR" dirty="0"/>
              <a:t>, </a:t>
            </a:r>
            <a:r>
              <a:rPr lang="fr-FR" dirty="0" err="1"/>
              <a:t>Angular</a:t>
            </a:r>
            <a:r>
              <a:rPr lang="fr-FR" dirty="0"/>
              <a:t> pour le </a:t>
            </a:r>
            <a:r>
              <a:rPr lang="fr-FR" dirty="0" err="1"/>
              <a:t>front-end</a:t>
            </a:r>
            <a:r>
              <a:rPr lang="fr-FR" dirty="0"/>
              <a:t>, PostgreSQL pour la base de </a:t>
            </a:r>
            <a:r>
              <a:rPr lang="fr-FR" dirty="0" err="1"/>
              <a:t>données.Approche</a:t>
            </a:r>
            <a:r>
              <a:rPr lang="fr-FR" dirty="0"/>
              <a:t> API First : Fournir une API REST robuste permettant l’intégration avec des clients variés.</a:t>
            </a:r>
            <a:endParaRPr lang="fr-B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D6D215C-FFC8-6403-8A3B-AA8A3EA361C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 rtl="0"/>
            <a:fld id="{47FEACEE-25B4-4A2D-B147-27296E36371D}" type="slidenum">
              <a:rPr lang="fr-FR" altLang="zh-CN" smtClean="0"/>
              <a:pPr rtl="0"/>
              <a:t>3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198822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0889A-A1C4-2E59-72CF-AFE4E8C95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CBC5C8-B2DC-B133-41B4-DA0A66F4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186" y="314340"/>
            <a:ext cx="8553619" cy="687453"/>
          </a:xfrm>
        </p:spPr>
        <p:txBody>
          <a:bodyPr/>
          <a:lstStyle/>
          <a:p>
            <a:r>
              <a:rPr lang="fr-FR" sz="3600" dirty="0"/>
              <a:t>Réalisations techniques initiales</a:t>
            </a:r>
            <a:endParaRPr lang="fr-BE" sz="3600" dirty="0"/>
          </a:p>
        </p:txBody>
      </p:sp>
      <p:sp>
        <p:nvSpPr>
          <p:cNvPr id="3" name="Espace réservé du tableau 2">
            <a:extLst>
              <a:ext uri="{FF2B5EF4-FFF2-40B4-BE49-F238E27FC236}">
                <a16:creationId xmlns:a16="http://schemas.microsoft.com/office/drawing/2014/main" id="{099EA736-81C2-1DF5-B92A-E0E1D81846C7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33465" y="1280628"/>
            <a:ext cx="10890000" cy="4665305"/>
          </a:xfrm>
        </p:spPr>
        <p:txBody>
          <a:bodyPr/>
          <a:lstStyle/>
          <a:p>
            <a:r>
              <a:rPr lang="fr-FR" dirty="0"/>
              <a:t>Gestion des Utilisateurs et Authentification: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Authentification basée sur JWT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Inscription des utilisateurs.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Gestion des </a:t>
            </a:r>
            <a:r>
              <a:rPr lang="fr-FR" sz="1600" dirty="0" err="1"/>
              <a:t>tokens</a:t>
            </a:r>
            <a:r>
              <a:rPr lang="fr-FR" sz="1600" dirty="0"/>
              <a:t> dans une base de données.</a:t>
            </a:r>
          </a:p>
          <a:p>
            <a:r>
              <a:rPr lang="fr-FR" dirty="0"/>
              <a:t>Gestion des entités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Fonctionnalités standard (GET, POST, PUT et DELETE).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Validation et Gestion des erreurs.</a:t>
            </a:r>
          </a:p>
          <a:p>
            <a:r>
              <a:rPr lang="fr-FR" dirty="0"/>
              <a:t>Conception Orientée API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 err="1"/>
              <a:t>Endpoints</a:t>
            </a:r>
            <a:r>
              <a:rPr lang="fr-FR" sz="1600" dirty="0"/>
              <a:t> regroupés par entité (/api/produits, /api/commandes).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Respect des bonnes pratiques REST pour la bonne compatibilité avec des clients </a:t>
            </a:r>
            <a:r>
              <a:rPr lang="fr-FR" sz="1600" dirty="0" err="1"/>
              <a:t>front-end</a:t>
            </a:r>
            <a:r>
              <a:rPr lang="fr-FR" sz="1600" dirty="0"/>
              <a:t>.</a:t>
            </a:r>
          </a:p>
          <a:p>
            <a:r>
              <a:rPr lang="fr-FR" dirty="0"/>
              <a:t>Sécurité et Configuration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 err="1"/>
              <a:t>Endpoints</a:t>
            </a:r>
            <a:r>
              <a:rPr lang="fr-FR" sz="1600" dirty="0"/>
              <a:t> publics pour l'authentification et privés pour les autres fonctionnalités.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Configuration centralisée via </a:t>
            </a:r>
            <a:r>
              <a:rPr lang="fr-FR" sz="1600" dirty="0" err="1"/>
              <a:t>application.yml</a:t>
            </a:r>
            <a:r>
              <a:rPr lang="fr-FR" sz="1600" dirty="0"/>
              <a:t> pour les clés JWT et les connexions aux bases de données.</a:t>
            </a:r>
            <a:endParaRPr lang="fr-BE" sz="16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1C2D401-79FA-A2F2-9FA6-D5129B805DF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 rtl="0"/>
            <a:fld id="{47FEACEE-25B4-4A2D-B147-27296E36371D}" type="slidenum">
              <a:rPr lang="fr-FR" altLang="zh-CN" smtClean="0"/>
              <a:pPr rtl="0"/>
              <a:t>4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320253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FB62F6-E64B-E443-7FC9-F6078FD4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424" y="274955"/>
            <a:ext cx="10822337" cy="687453"/>
          </a:xfrm>
        </p:spPr>
        <p:txBody>
          <a:bodyPr/>
          <a:lstStyle/>
          <a:p>
            <a:r>
              <a:rPr lang="fr-FR" sz="3600" dirty="0"/>
              <a:t>Sécurisation avec Spring Security et JWT</a:t>
            </a:r>
            <a:endParaRPr lang="fr-BE" sz="3600" dirty="0"/>
          </a:p>
        </p:txBody>
      </p:sp>
      <p:sp>
        <p:nvSpPr>
          <p:cNvPr id="3" name="Espace réservé du tableau 2">
            <a:extLst>
              <a:ext uri="{FF2B5EF4-FFF2-40B4-BE49-F238E27FC236}">
                <a16:creationId xmlns:a16="http://schemas.microsoft.com/office/drawing/2014/main" id="{D8F4A7A2-F983-94A0-BF34-94652066219A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39239" y="962408"/>
            <a:ext cx="10890000" cy="5775917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Principaux éléments :</a:t>
            </a:r>
          </a:p>
          <a:p>
            <a:r>
              <a:rPr lang="fr-FR" dirty="0"/>
              <a:t>Filtrage et Validation des Requêtes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Interception des requêtes HTTP.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Validation des </a:t>
            </a:r>
            <a:r>
              <a:rPr lang="fr-FR" sz="1600" dirty="0" err="1"/>
              <a:t>tokens</a:t>
            </a:r>
            <a:r>
              <a:rPr lang="fr-FR" sz="1600" dirty="0"/>
              <a:t> JWT (valide, non expiré, non révoqué).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Authentification de l'utilisateur si le </a:t>
            </a:r>
            <a:r>
              <a:rPr lang="fr-FR" sz="1600" dirty="0" err="1"/>
              <a:t>token</a:t>
            </a:r>
            <a:r>
              <a:rPr lang="fr-FR" sz="1600" dirty="0"/>
              <a:t> est valide.</a:t>
            </a:r>
          </a:p>
          <a:p>
            <a:r>
              <a:rPr lang="fr-FR" dirty="0"/>
              <a:t>Gestion des Utilisateurs et </a:t>
            </a:r>
            <a:r>
              <a:rPr lang="fr-FR" dirty="0" err="1"/>
              <a:t>Tokens</a:t>
            </a:r>
            <a:r>
              <a:rPr lang="fr-FR" dirty="0"/>
              <a:t>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Inscription avec hachage des mots de passe.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Authentification : validation des identifiants et génération d’un </a:t>
            </a:r>
            <a:r>
              <a:rPr lang="fr-FR" sz="1600" dirty="0" err="1"/>
              <a:t>token</a:t>
            </a:r>
            <a:r>
              <a:rPr lang="fr-FR" sz="1600" dirty="0"/>
              <a:t> JWT signé.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Sauvegarde des </a:t>
            </a:r>
            <a:r>
              <a:rPr lang="fr-FR" sz="1600" dirty="0" err="1"/>
              <a:t>tokens</a:t>
            </a:r>
            <a:r>
              <a:rPr lang="fr-FR" sz="1600" dirty="0"/>
              <a:t> et révocation des anciens </a:t>
            </a:r>
            <a:r>
              <a:rPr lang="fr-FR" sz="1600" dirty="0" err="1"/>
              <a:t>tokens</a:t>
            </a:r>
            <a:r>
              <a:rPr lang="fr-FR" sz="1600" dirty="0"/>
              <a:t>.</a:t>
            </a:r>
          </a:p>
          <a:p>
            <a:pPr marL="0" indent="0">
              <a:buNone/>
            </a:pPr>
            <a:r>
              <a:rPr lang="fr-FR" b="1" dirty="0"/>
              <a:t>Processus Clé :</a:t>
            </a:r>
          </a:p>
          <a:p>
            <a:r>
              <a:rPr lang="fr-FR" dirty="0"/>
              <a:t>Lors de l'inscription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Sauvegarde des données utilisateur (email, mot de passe </a:t>
            </a:r>
            <a:r>
              <a:rPr lang="fr-FR" sz="1600" dirty="0" err="1"/>
              <a:t>hashé</a:t>
            </a:r>
            <a:r>
              <a:rPr lang="fr-FR" sz="1600" dirty="0"/>
              <a:t>, rôle).</a:t>
            </a:r>
            <a:endParaRPr lang="fr-FR" dirty="0"/>
          </a:p>
          <a:p>
            <a:r>
              <a:rPr lang="fr-FR" dirty="0"/>
              <a:t>Lors de l'authentification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Validation des identifiants et des permissions.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Génération d'un </a:t>
            </a:r>
            <a:r>
              <a:rPr lang="fr-FR" sz="1600" dirty="0" err="1"/>
              <a:t>token</a:t>
            </a:r>
            <a:r>
              <a:rPr lang="fr-FR" sz="1600" dirty="0"/>
              <a:t> JWT contenant les rôles et permissions.</a:t>
            </a:r>
            <a:endParaRPr lang="fr-FR" dirty="0"/>
          </a:p>
          <a:p>
            <a:r>
              <a:rPr lang="fr-FR" dirty="0"/>
              <a:t>Chaque requête HTTP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sz="1600" dirty="0"/>
              <a:t>Interception pour vérifier la validité du </a:t>
            </a:r>
            <a:r>
              <a:rPr lang="fr-FR" sz="1600" dirty="0" err="1"/>
              <a:t>token</a:t>
            </a:r>
            <a:r>
              <a:rPr lang="fr-FR" sz="1600" dirty="0"/>
              <a:t>.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43A697-B3DE-39CD-2B7F-9578BD41F9E1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 rtl="0"/>
            <a:fld id="{47FEACEE-25B4-4A2D-B147-27296E36371D}" type="slidenum">
              <a:rPr lang="fr-FR" altLang="zh-CN" smtClean="0"/>
              <a:pPr rtl="0"/>
              <a:t>5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46537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73" y="210399"/>
            <a:ext cx="6642717" cy="1325563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sz="4000" dirty="0"/>
              <a:t>Difficultés rencontrées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19573" y="1398145"/>
            <a:ext cx="6767027" cy="3640203"/>
          </a:xfrm>
        </p:spPr>
        <p:txBody>
          <a:bodyPr rtlCol="0"/>
          <a:lstStyle>
            <a:defPPr>
              <a:defRPr lang="fr-FR"/>
            </a:defPPr>
          </a:lstStyle>
          <a:p>
            <a:pPr algn="just" rtl="0"/>
            <a:endParaRPr lang="fr-FR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Temps limité </a:t>
            </a:r>
            <a:r>
              <a:rPr lang="fr-FR" sz="2000" dirty="0"/>
              <a:t>:  Le développement avec </a:t>
            </a:r>
            <a:r>
              <a:rPr lang="fr-FR" sz="2000" dirty="0" err="1"/>
              <a:t>Angular</a:t>
            </a:r>
            <a:r>
              <a:rPr lang="fr-FR" sz="2000" dirty="0"/>
              <a:t> demande un investissement en temps important.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Échéances serrées </a:t>
            </a:r>
            <a:r>
              <a:rPr lang="fr-FR" sz="2000" dirty="0"/>
              <a:t>: Les délais ne permettaient pas de déployer une architecture complexe.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Réalignement des Priorités</a:t>
            </a:r>
            <a:r>
              <a:rPr lang="fr-FR" sz="2000" dirty="0"/>
              <a:t> : Priorisation des fonctionnalités essentielles pour les utilisateurs.</a:t>
            </a:r>
          </a:p>
          <a:p>
            <a:pPr marL="971550" lvl="1" indent="-285750" algn="just">
              <a:buFont typeface="Wingdings" panose="05000000000000000000" pitchFamily="2" charset="2"/>
              <a:buChar char="Ø"/>
            </a:pPr>
            <a:r>
              <a:rPr lang="fr-FR" sz="1600" dirty="0"/>
              <a:t>Livraison rapide d'une version fonctionnelle répondant aux besoins principaux.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Réduction de la Complexité </a:t>
            </a:r>
            <a:r>
              <a:rPr lang="fr-FR" sz="2000" dirty="0"/>
              <a:t>:</a:t>
            </a:r>
            <a:r>
              <a:rPr lang="fr-FR" sz="2000" dirty="0" err="1"/>
              <a:t>Angular</a:t>
            </a:r>
            <a:r>
              <a:rPr lang="fr-FR" sz="2000" dirty="0"/>
              <a:t> nécessite une communication constante entre le </a:t>
            </a:r>
            <a:r>
              <a:rPr lang="fr-FR" sz="2000" dirty="0" err="1"/>
              <a:t>front-end</a:t>
            </a:r>
            <a:r>
              <a:rPr lang="fr-FR" sz="2000" dirty="0"/>
              <a:t> et le </a:t>
            </a:r>
            <a:r>
              <a:rPr lang="fr-FR" sz="2000" dirty="0" err="1"/>
              <a:t>back-end</a:t>
            </a:r>
            <a:r>
              <a:rPr lang="fr-FR" sz="2000" dirty="0"/>
              <a:t> via des API.</a:t>
            </a:r>
          </a:p>
          <a:p>
            <a:pPr marL="971550" lvl="1" indent="-285750" algn="just">
              <a:buFont typeface="Wingdings" panose="05000000000000000000" pitchFamily="2" charset="2"/>
              <a:buChar char="Ø"/>
            </a:pPr>
            <a:r>
              <a:rPr lang="fr-FR" sz="1600" dirty="0" err="1"/>
              <a:t>Thymeleaf</a:t>
            </a:r>
            <a:r>
              <a:rPr lang="fr-FR" sz="1600" dirty="0"/>
              <a:t>, en revanche, simplifie la gestion des données grâce à une génération de contenu côté serveur.</a:t>
            </a:r>
          </a:p>
        </p:txBody>
      </p:sp>
      <p:pic>
        <p:nvPicPr>
          <p:cNvPr id="12" name="Espace réservé d’image 11" descr="Orange arrow exiting grid maze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/>
          <a:stretch/>
        </p:blipFill>
        <p:spPr>
          <a:xfrm>
            <a:off x="7334286" y="1398145"/>
            <a:ext cx="4857714" cy="4725250"/>
          </a:xfrm>
        </p:spPr>
      </p:pic>
      <p:sp>
        <p:nvSpPr>
          <p:cNvPr id="6" name="Forme libre : Forme 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34286" y="4686388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fr-F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/>
            </a:pPr>
            <a:endParaRPr kumimoji="0" lang="fr-FR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smtClean="0"/>
              <a:pPr rtl="0"/>
              <a:t>6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16" y="632098"/>
            <a:ext cx="7288936" cy="727549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Transition stratégique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9239" y="1779114"/>
            <a:ext cx="6424550" cy="4803931"/>
          </a:xfrm>
        </p:spPr>
        <p:txBody>
          <a:bodyPr rtlCol="0"/>
          <a:lstStyle>
            <a:defPPr>
              <a:defRPr lang="fr-FR"/>
            </a:def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Réalisations Techniques avec </a:t>
            </a:r>
            <a:r>
              <a:rPr lang="fr-FR" sz="2000" b="1" dirty="0" err="1"/>
              <a:t>Thymeleaf</a:t>
            </a:r>
            <a:r>
              <a:rPr lang="fr-FR" sz="2000" b="1" dirty="0"/>
              <a:t> :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Backend et Frontend Intégrés : Les contrôleurs Spring Boot alimentent directement les vues et suppression des appels API entre le frontend et le backend, simplifiant le développement.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Gestion des Pages Dynamiques :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Les </a:t>
            </a:r>
            <a:r>
              <a:rPr lang="fr-FR" sz="1600" dirty="0" err="1"/>
              <a:t>templates</a:t>
            </a:r>
            <a:r>
              <a:rPr lang="fr-FR" sz="1600" dirty="0"/>
              <a:t> </a:t>
            </a:r>
            <a:r>
              <a:rPr lang="fr-FR" sz="1600" dirty="0" err="1"/>
              <a:t>Thymeleaf</a:t>
            </a:r>
            <a:r>
              <a:rPr lang="fr-FR" sz="1600" dirty="0"/>
              <a:t> permettent de générer des pages dynamiques avec des données injectées directement depuis les contrôleurs et d’utiliser des boucles (</a:t>
            </a:r>
            <a:r>
              <a:rPr lang="fr-FR" sz="1600" dirty="0" err="1"/>
              <a:t>th:each</a:t>
            </a:r>
            <a:r>
              <a:rPr lang="fr-FR" sz="1600" dirty="0"/>
              <a:t>) et des conditions (</a:t>
            </a:r>
            <a:r>
              <a:rPr lang="fr-FR" sz="1600" dirty="0" err="1"/>
              <a:t>th:if</a:t>
            </a:r>
            <a:r>
              <a:rPr lang="fr-FR" sz="1600" dirty="0"/>
              <a:t>) pour afficher dynamiquement les contenus.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b="1" dirty="0"/>
              <a:t>Sécurité Simplifiée :</a:t>
            </a:r>
          </a:p>
          <a:p>
            <a:pPr marL="971550" lvl="1" indent="-285750" algn="just">
              <a:buFont typeface="Wingdings" panose="05000000000000000000" pitchFamily="2" charset="2"/>
              <a:buChar char="Ø"/>
            </a:pPr>
            <a:r>
              <a:rPr lang="fr-FR" sz="1600" dirty="0"/>
              <a:t>Intégration native avec Spring Security pour gérer les rôles et permissions et les redirections après connexion. </a:t>
            </a:r>
          </a:p>
          <a:p>
            <a:pPr marL="971550" lvl="1" indent="-285750" algn="just">
              <a:buFont typeface="Wingdings" panose="05000000000000000000" pitchFamily="2" charset="2"/>
              <a:buChar char="Ø"/>
            </a:pPr>
            <a:r>
              <a:rPr lang="fr-FR" sz="1600" dirty="0"/>
              <a:t>Affichage conditionnel des éléments d'interface en fonction du rôle utilisateur (ex. : boutons administrateur visibles uniquement pour les admins).</a:t>
            </a:r>
          </a:p>
        </p:txBody>
      </p:sp>
      <p:pic>
        <p:nvPicPr>
          <p:cNvPr id="38" name="Espace réservé d’image 37" descr="Machine gears">
            <a:extLst>
              <a:ext uri="{FF2B5EF4-FFF2-40B4-BE49-F238E27FC236}">
                <a16:creationId xmlns:a16="http://schemas.microsoft.com/office/drawing/2014/main" id="{4162880A-4A88-ED9F-357E-65638ED8BB0C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/>
          <a:stretch/>
        </p:blipFill>
        <p:spPr>
          <a:xfrm>
            <a:off x="8114514" y="894273"/>
            <a:ext cx="3560059" cy="3964134"/>
          </a:xfrm>
        </p:spPr>
      </p:pic>
      <p:pic>
        <p:nvPicPr>
          <p:cNvPr id="39" name="Espace réservé d’image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8764865" y="50611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smtClean="0"/>
              <a:pPr rtl="0"/>
              <a:t>7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402581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D0612-1280-8E5B-57C9-260F3E627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BDA5763C-B601-B058-D435-1213C1DE4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947" y="605951"/>
            <a:ext cx="7288936" cy="1325563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Transition stratégique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284A7056-D760-41CC-9EFA-0710F678EEB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7896" y="1663700"/>
            <a:ext cx="6248304" cy="5083648"/>
          </a:xfrm>
        </p:spPr>
        <p:txBody>
          <a:bodyPr rtlCol="0"/>
          <a:lstStyle>
            <a:defPPr>
              <a:defRPr lang="fr-FR"/>
            </a:def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dirty="0"/>
              <a:t> </a:t>
            </a:r>
            <a:r>
              <a:rPr lang="fr-FR" sz="2000" b="1" dirty="0"/>
              <a:t>Avantages du Changement vers </a:t>
            </a:r>
            <a:r>
              <a:rPr lang="fr-FR" sz="2000" b="1" dirty="0" err="1"/>
              <a:t>Thymeleaf</a:t>
            </a:r>
            <a:r>
              <a:rPr lang="fr-FR" sz="2000" b="1" dirty="0"/>
              <a:t> :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Gain de Temps : Moins de configuration et de développement qu'avec </a:t>
            </a:r>
            <a:r>
              <a:rPr lang="fr-FR" sz="1600" dirty="0" err="1"/>
              <a:t>Angular</a:t>
            </a:r>
            <a:r>
              <a:rPr lang="fr-FR" sz="1600" dirty="0"/>
              <a:t>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Intégration directe des données sans passer par des appels API.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Simplicité : Gestion centralisée du backend et du frontend.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Syntaxe intuitive pour générer des pages dynamiques.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Conformité avec le Projet : Respect des délais tout en livrant une version fonctionnelle et opérationnelle.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Structure facilement maintenable pour les évolutions futures.</a:t>
            </a:r>
          </a:p>
          <a:p>
            <a:pPr marL="1028700" lvl="1" indent="-342900" algn="just">
              <a:buFont typeface="Wingdings" panose="05000000000000000000" pitchFamily="2" charset="2"/>
              <a:buChar char="Ø"/>
            </a:pPr>
            <a:r>
              <a:rPr lang="fr-FR" sz="1600" dirty="0"/>
              <a:t>Compatibilité avec les Besoins du Projet : Permet de répondre efficacement aux besoins actuels sans complexité inutile.</a:t>
            </a:r>
          </a:p>
        </p:txBody>
      </p:sp>
      <p:pic>
        <p:nvPicPr>
          <p:cNvPr id="38" name="Espace réservé d’image 37" descr="Notepad, eyeglasses and coffee still life">
            <a:extLst>
              <a:ext uri="{FF2B5EF4-FFF2-40B4-BE49-F238E27FC236}">
                <a16:creationId xmlns:a16="http://schemas.microsoft.com/office/drawing/2014/main" id="{784B768C-24AE-B238-8C38-A6AE54E089BE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/>
          <a:stretch/>
        </p:blipFill>
        <p:spPr>
          <a:xfrm>
            <a:off x="8114514" y="894273"/>
            <a:ext cx="3560059" cy="3964134"/>
          </a:xfrm>
        </p:spPr>
      </p:pic>
      <p:pic>
        <p:nvPicPr>
          <p:cNvPr id="39" name="Espace réservé d’image 31">
            <a:extLst>
              <a:ext uri="{FF2B5EF4-FFF2-40B4-BE49-F238E27FC236}">
                <a16:creationId xmlns:a16="http://schemas.microsoft.com/office/drawing/2014/main" id="{F133B93D-2538-95E1-B9B5-AACF38968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8777565" y="50611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A60466-72AF-FDAC-F867-42507115ED18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7FEACEE-25B4-4A2D-B147-27296E36371D}" type="slidenum">
              <a:rPr lang="fr-FR" altLang="zh-CN" smtClean="0"/>
              <a:pPr rtl="0"/>
              <a:t>8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737527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59">
            <a:extLst>
              <a:ext uri="{FF2B5EF4-FFF2-40B4-BE49-F238E27FC236}">
                <a16:creationId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928" y="274621"/>
            <a:ext cx="8164285" cy="774736"/>
          </a:xfrm>
        </p:spPr>
        <p:txBody>
          <a:bodyPr rtlCol="0"/>
          <a:lstStyle>
            <a:defPPr>
              <a:defRPr lang="fr-FR"/>
            </a:defPPr>
          </a:lstStyle>
          <a:p>
            <a:pPr algn="just"/>
            <a:r>
              <a:rPr lang="fr-BE" sz="3600" dirty="0"/>
              <a:t>Version Livrée : Fonctionnalités</a:t>
            </a:r>
            <a:endParaRPr lang="fr-FR" sz="3600" dirty="0"/>
          </a:p>
        </p:txBody>
      </p:sp>
      <p:pic>
        <p:nvPicPr>
          <p:cNvPr id="26" name="Espace réservé d’image 25">
            <a:extLst>
              <a:ext uri="{FF2B5EF4-FFF2-40B4-BE49-F238E27FC236}">
                <a16:creationId xmlns:a16="http://schemas.microsoft.com/office/drawing/2014/main" id="{4CBFAFCC-A306-4EA1-BEE3-7557795635A8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1791479" y="2132097"/>
            <a:ext cx="2363840" cy="2447303"/>
          </a:xfrm>
        </p:spPr>
      </p:pic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565695" y="1267733"/>
            <a:ext cx="6941976" cy="4950187"/>
          </a:xfrm>
        </p:spPr>
        <p:txBody>
          <a:bodyPr rtlCol="0"/>
          <a:lstStyle>
            <a:defPPr>
              <a:defRPr lang="fr-FR"/>
            </a:def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2000" dirty="0"/>
              <a:t>Gestion des Produits :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Affichage d'une liste paginée des produits avec une barre de recherche.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Filtrage des produits par catégorie ou mot-clé.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Formulaire pour ajouter ou modifier un produit.</a:t>
            </a:r>
          </a:p>
          <a:p>
            <a:pPr marL="971550" lvl="1" indent="-285750" algn="just">
              <a:buFont typeface="Wingdings" panose="05000000000000000000" pitchFamily="2" charset="2"/>
              <a:buChar char="ü"/>
            </a:pPr>
            <a:r>
              <a:rPr lang="fr-FR" sz="1600" dirty="0"/>
              <a:t>Suppression des produits depuis l’interface administrateur.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fr-FR" sz="2000" dirty="0"/>
              <a:t>Gestion des Commandes et du Panier :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Affichage des commandes avec leurs détails complets (produits, quantités, prix total).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Ajout de produits au panier directement depuis la page des produits.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Visualisation des articles dans le panier avec un calcul dynamique du total.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Mise à jour des quantités dans le panier (incrémentation/décrémentation).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Validation du panier pour créer une commande.</a:t>
            </a:r>
          </a:p>
          <a:p>
            <a:pPr marL="1028700" lvl="1" indent="-342900" algn="just">
              <a:buFont typeface="Wingdings" panose="05000000000000000000" pitchFamily="2" charset="2"/>
              <a:buChar char="ü"/>
            </a:pPr>
            <a:r>
              <a:rPr lang="fr-FR" sz="1600" dirty="0"/>
              <a:t>Suivi des commandes passées avec leurs statuts (en cours, livré, annulé).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243AAE-D428-CAAE-DCAF-0266FEEEAC70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algn="just" rtl="0"/>
            <a:fld id="{47FEACEE-25B4-4A2D-B147-27296E36371D}" type="slidenum">
              <a:rPr lang="fr-FR" altLang="zh-CN" smtClean="0"/>
              <a:pPr algn="just" rtl="0"/>
              <a:t>9</a:t>
            </a:fld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4182148033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nalisé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71627974_TF00951641_Win32" id="{9C277D93-6D91-4345-95FC-62E85968F11E}" vid="{4A24520A-28B2-41B8-8AAE-AF12CA7BA2C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Présentation hexagone claire</Template>
  <TotalTime>0</TotalTime>
  <Words>1257</Words>
  <Application>Microsoft Office PowerPoint</Application>
  <PresentationFormat>Grand écran</PresentationFormat>
  <Paragraphs>152</Paragraphs>
  <Slides>13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Abadi</vt:lpstr>
      <vt:lpstr>Arial</vt:lpstr>
      <vt:lpstr>Arial Black</vt:lpstr>
      <vt:lpstr>Calibri</vt:lpstr>
      <vt:lpstr>Posterama</vt:lpstr>
      <vt:lpstr>Posterama Text SemiBold</vt:lpstr>
      <vt:lpstr>Wingdings</vt:lpstr>
      <vt:lpstr>Personnalisé​</vt:lpstr>
      <vt:lpstr>  🛒  Shop Connect</vt:lpstr>
      <vt:lpstr>Introduction et Objectifs</vt:lpstr>
      <vt:lpstr>Contexte et Vision Initiale</vt:lpstr>
      <vt:lpstr>Réalisations techniques initiales</vt:lpstr>
      <vt:lpstr>Sécurisation avec Spring Security et JWT</vt:lpstr>
      <vt:lpstr>Difficultés rencontrées</vt:lpstr>
      <vt:lpstr>Transition stratégique</vt:lpstr>
      <vt:lpstr>Transition stratégique</vt:lpstr>
      <vt:lpstr>Version Livrée : Fonctionnalités</vt:lpstr>
      <vt:lpstr>Version Livrée : Fonctionnalités</vt:lpstr>
      <vt:lpstr>Version Livrée : Fonctionnalités</vt:lpstr>
      <vt:lpstr>Conclusion et perspectives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présentation</dc:title>
  <dc:creator>vincent vanhees</dc:creator>
  <cp:lastModifiedBy>vincent vanhees</cp:lastModifiedBy>
  <cp:revision>65</cp:revision>
  <dcterms:created xsi:type="dcterms:W3CDTF">2024-06-21T11:12:33Z</dcterms:created>
  <dcterms:modified xsi:type="dcterms:W3CDTF">2025-01-26T14:51:49Z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